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6" r:id="rId5"/>
    <p:sldId id="259" r:id="rId6"/>
    <p:sldId id="268" r:id="rId7"/>
    <p:sldId id="267" r:id="rId8"/>
    <p:sldId id="271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52500" y="1524001"/>
            <a:ext cx="7239000" cy="990599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Development of master curricula - achieved results</a:t>
            </a:r>
            <a:endParaRPr lang="bs-Latn-BA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85800" y="26670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Prof. Giuseppe Tito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Aronica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 – Department of Engineering, ITALY</a:t>
            </a:r>
            <a:endParaRPr lang="sr-Latn-RS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1000" y="5029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PMC meeting,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National </a:t>
            </a:r>
            <a:r>
              <a:rPr lang="en-US" sz="1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Defence</a:t>
            </a:r>
            <a:r>
              <a:rPr lang="en-US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 School, University of </a:t>
            </a:r>
            <a:r>
              <a:rPr lang="en-US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Defence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it-IT" sz="1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Belgrade</a:t>
            </a:r>
            <a:r>
              <a:rPr lang="it-IT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Serbia</a:t>
            </a:r>
          </a:p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0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r>
            <a:r>
              <a:rPr lang="it-IT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March 201</a:t>
            </a:r>
            <a:r>
              <a:rPr lang="it-IT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119" y="3733800"/>
            <a:ext cx="1201761" cy="121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timing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17744"/>
              </p:ext>
            </p:extLst>
          </p:nvPr>
        </p:nvGraphicFramePr>
        <p:xfrm>
          <a:off x="304800" y="1905000"/>
          <a:ext cx="8534400" cy="356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744954"/>
                <a:gridCol w="576510"/>
              </a:tblGrid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</a:tr>
              <a:tr h="445951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WP</a:t>
                      </a:r>
                      <a:r>
                        <a:rPr lang="it-IT" b="1" baseline="0" dirty="0" smtClean="0"/>
                        <a:t> 2</a:t>
                      </a:r>
                      <a:endParaRPr lang="it-IT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15/3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14/10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rowSpan="5"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Deliverables</a:t>
                      </a:r>
                      <a:endParaRPr lang="it-IT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ttangolo 13"/>
          <p:cNvSpPr/>
          <p:nvPr/>
        </p:nvSpPr>
        <p:spPr>
          <a:xfrm>
            <a:off x="457200" y="5638800"/>
            <a:ext cx="1259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Book Antiqua" panose="02040602050305030304" pitchFamily="18" charset="0"/>
              </a:rPr>
              <a:t>X = Report</a:t>
            </a: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924342"/>
              </p:ext>
            </p:extLst>
          </p:nvPr>
        </p:nvGraphicFramePr>
        <p:xfrm>
          <a:off x="287801" y="935504"/>
          <a:ext cx="8703799" cy="5495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1199"/>
                <a:gridCol w="2895600"/>
                <a:gridCol w="1600200"/>
                <a:gridCol w="1066800"/>
              </a:tblGrid>
              <a:tr h="76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effectLst/>
                        </a:rPr>
                        <a:t>WorkPackage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Indicator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Achieved to date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Output/ Outcomes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021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2.1 Development of aims, specific competencies and learning outcomes of master curricula in WB HEIs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Defined aims, specific competencies and learning outcomes of master curriculum per HEI in WB; Catalogue of courses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 August 2017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740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>
                          <a:effectLst/>
                        </a:rPr>
                        <a:t>2.2 Development of courses content and syllabi</a:t>
                      </a:r>
                      <a:endParaRPr lang="it-IT" sz="1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Defined courses content and syllabi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 December 2017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825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>
                          <a:effectLst/>
                        </a:rPr>
                        <a:t>2.3 Training of teaching staff for innovative teaching methods</a:t>
                      </a:r>
                      <a:endParaRPr lang="it-IT" sz="1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Teaching staff trained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 December 2017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Event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437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2.4 Providing of students' internships positions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Agreements for internships signed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 October 2019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875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2.5 Harmonization of teaching environment with EU best practices and purchasing of laboratory equipment and literature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Laboratories equipped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 June </a:t>
                      </a:r>
                      <a:r>
                        <a:rPr lang="en-GB" sz="1400" dirty="0" smtClean="0">
                          <a:effectLst/>
                        </a:rPr>
                        <a:t>2017 (</a:t>
                      </a:r>
                      <a:r>
                        <a:rPr lang="en-US" sz="1400" dirty="0" smtClean="0">
                          <a:effectLst/>
                        </a:rPr>
                        <a:t>postponed because of changing legal status of one WB partner from Bosnia and Herzegovina (VSUP -&gt; UBL).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9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199112"/>
              </p:ext>
            </p:extLst>
          </p:nvPr>
        </p:nvGraphicFramePr>
        <p:xfrm>
          <a:off x="372501" y="1136347"/>
          <a:ext cx="8398998" cy="5238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7290"/>
                <a:gridCol w="3492369"/>
                <a:gridCol w="1319339"/>
              </a:tblGrid>
              <a:tr h="7856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Outputs/ outcomes – LFM code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Comment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Status</a:t>
                      </a:r>
                      <a:endParaRPr lang="it-IT" sz="1600" dirty="0"/>
                    </a:p>
                  </a:txBody>
                  <a:tcPr marL="54750" marR="54750" marT="0" marB="0" anchor="ctr"/>
                </a:tc>
              </a:tr>
              <a:tr h="1053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2.1 Development of aims, specific competencies and learning outcomes of master curricula in WB HEIs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Catalogue of courses created on </a:t>
                      </a:r>
                      <a:r>
                        <a:rPr lang="en-GB" sz="1400" dirty="0" smtClean="0">
                          <a:effectLst/>
                        </a:rPr>
                        <a:t>time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Delivered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time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763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>
                          <a:effectLst/>
                        </a:rPr>
                        <a:t>2.2 Development of courses content and syllabi</a:t>
                      </a:r>
                      <a:endParaRPr lang="it-IT" sz="1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Draft syllabus created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Delivered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time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1099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2.3 Training of teaching staff for innovative teaching methods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OE, MUHEC and TUC organized training in May, June, July, respectively. UNIME prepared training </a:t>
                      </a:r>
                      <a:r>
                        <a:rPr lang="en-GB" sz="1400" dirty="0" smtClean="0">
                          <a:effectLst/>
                        </a:rPr>
                        <a:t>held </a:t>
                      </a:r>
                      <a:r>
                        <a:rPr lang="en-GB" sz="1400" dirty="0">
                          <a:effectLst/>
                        </a:rPr>
                        <a:t>in Messina in September. Last one </a:t>
                      </a:r>
                      <a:r>
                        <a:rPr lang="en-GB" sz="1400" dirty="0" smtClean="0">
                          <a:effectLst/>
                        </a:rPr>
                        <a:t>was held </a:t>
                      </a:r>
                      <a:r>
                        <a:rPr lang="en-GB" sz="1400" dirty="0">
                          <a:effectLst/>
                        </a:rPr>
                        <a:t>in Vienna in November 2017</a:t>
                      </a:r>
                      <a:r>
                        <a:rPr lang="en-GB" sz="1400" dirty="0" smtClean="0">
                          <a:effectLst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report for best practice in innovative teaching methods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been delivered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time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451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 smtClean="0">
                          <a:effectLst/>
                        </a:rPr>
                        <a:t>2.4 Providing of students' internships positions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Specific activities to be started 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progress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  <a:tr h="903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2.5 </a:t>
                      </a:r>
                      <a:r>
                        <a:rPr lang="bs-Latn-BA" sz="1400" dirty="0" smtClean="0">
                          <a:effectLst/>
                        </a:rPr>
                        <a:t>Harmonization of teaching environment with EU best practices and purchasing </a:t>
                      </a:r>
                      <a:r>
                        <a:rPr lang="bs-Latn-BA" sz="1400" dirty="0">
                          <a:effectLst/>
                        </a:rPr>
                        <a:t>of </a:t>
                      </a:r>
                      <a:r>
                        <a:rPr lang="bs-Latn-BA" sz="1400" dirty="0" smtClean="0">
                          <a:effectLst/>
                        </a:rPr>
                        <a:t>laboratory equipment and literature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UNI, UNID, KPA, </a:t>
                      </a:r>
                      <a:r>
                        <a:rPr lang="en-GB" sz="1400" dirty="0" smtClean="0">
                          <a:effectLst/>
                        </a:rPr>
                        <a:t>TCASU, UPKM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have </a:t>
                      </a:r>
                      <a:r>
                        <a:rPr lang="en-GB" sz="1400" dirty="0">
                          <a:effectLst/>
                        </a:rPr>
                        <a:t>purchased equipment, software and literature</a:t>
                      </a:r>
                      <a:r>
                        <a:rPr lang="en-GB" sz="1400" dirty="0" smtClean="0">
                          <a:effectLst/>
                        </a:rPr>
                        <a:t>. UBL and UNBS  have launched</a:t>
                      </a:r>
                      <a:r>
                        <a:rPr lang="en-GB" sz="1400" baseline="0" dirty="0" smtClean="0">
                          <a:effectLst/>
                        </a:rPr>
                        <a:t> and finished the tendering call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progress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98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896377"/>
            <a:ext cx="4064682" cy="57425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5"/>
          <a:srcRect b="1593"/>
          <a:stretch/>
        </p:blipFill>
        <p:spPr>
          <a:xfrm>
            <a:off x="4876800" y="937849"/>
            <a:ext cx="3969491" cy="56886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931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344606" y="1016475"/>
            <a:ext cx="8305800" cy="5346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None/>
              <a:tabLst>
                <a:tab pos="2867025" algn="l"/>
              </a:tabLst>
            </a:pPr>
            <a:r>
              <a:rPr lang="it-IT" sz="2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Achieved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sz="2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results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– </a:t>
            </a:r>
            <a:r>
              <a:rPr lang="it-IT" sz="2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Study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sz="2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program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sz="2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implemented</a:t>
            </a:r>
            <a:endParaRPr lang="it-IT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Book Antiqua" panose="02040602050305030304" pitchFamily="18" charset="0"/>
              </a:rPr>
              <a:t>University of Nis (UNI - GAF) </a:t>
            </a:r>
            <a:r>
              <a:rPr lang="en-US" sz="2000" dirty="0" smtClean="0">
                <a:latin typeface="Book Antiqua" panose="02040602050305030304" pitchFamily="18" charset="0"/>
              </a:rPr>
              <a:t>- </a:t>
            </a:r>
            <a:r>
              <a:rPr lang="en-US" sz="2000" dirty="0">
                <a:latin typeface="Book Antiqua" panose="02040602050305030304" pitchFamily="18" charset="0"/>
              </a:rPr>
              <a:t>ENGINEERING MANAGEMENT FOR NATURAL DISASTERS RISK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University </a:t>
            </a:r>
            <a:r>
              <a:rPr lang="en-US" sz="2000" dirty="0">
                <a:latin typeface="Book Antiqua" panose="02040602050305030304" pitchFamily="18" charset="0"/>
              </a:rPr>
              <a:t>of Nis (UNI - FZNR) </a:t>
            </a:r>
            <a:r>
              <a:rPr lang="en-US" sz="2000" dirty="0" smtClean="0">
                <a:latin typeface="Book Antiqua" panose="02040602050305030304" pitchFamily="18" charset="0"/>
              </a:rPr>
              <a:t>- </a:t>
            </a:r>
            <a:r>
              <a:rPr lang="it-IT" sz="2000" dirty="0">
                <a:latin typeface="Book Antiqua" panose="02040602050305030304" pitchFamily="18" charset="0"/>
              </a:rPr>
              <a:t>CATASTROPHIC EVENTS MANAGEMENT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Academy </a:t>
            </a:r>
            <a:r>
              <a:rPr lang="en-US" sz="2000" dirty="0">
                <a:latin typeface="Book Antiqua" panose="02040602050305030304" pitchFamily="18" charset="0"/>
              </a:rPr>
              <a:t>of criminalistics and police studies (KPA) </a:t>
            </a:r>
            <a:r>
              <a:rPr lang="en-US" sz="2000" dirty="0" smtClean="0">
                <a:latin typeface="Book Antiqua" panose="02040602050305030304" pitchFamily="18" charset="0"/>
              </a:rPr>
              <a:t> - </a:t>
            </a:r>
            <a:r>
              <a:rPr lang="en-US" sz="2000" dirty="0">
                <a:latin typeface="Book Antiqua" panose="02040602050305030304" pitchFamily="18" charset="0"/>
              </a:rPr>
              <a:t>NATURAL DISASTERS SECURITY RISK MANAGEMENT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University </a:t>
            </a:r>
            <a:r>
              <a:rPr lang="en-US" sz="2000" dirty="0">
                <a:latin typeface="Book Antiqua" panose="02040602050305030304" pitchFamily="18" charset="0"/>
              </a:rPr>
              <a:t>of Pristina settled in </a:t>
            </a:r>
            <a:r>
              <a:rPr lang="en-US" sz="2000" dirty="0" err="1">
                <a:latin typeface="Book Antiqua" panose="02040602050305030304" pitchFamily="18" charset="0"/>
              </a:rPr>
              <a:t>Kosovska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Mitrovica</a:t>
            </a:r>
            <a:r>
              <a:rPr lang="en-US" sz="2000" dirty="0">
                <a:latin typeface="Book Antiqua" panose="02040602050305030304" pitchFamily="18" charset="0"/>
              </a:rPr>
              <a:t> (UPKM) </a:t>
            </a:r>
            <a:r>
              <a:rPr lang="en-US" sz="2000" dirty="0" smtClean="0">
                <a:latin typeface="Book Antiqua" panose="02040602050305030304" pitchFamily="18" charset="0"/>
              </a:rPr>
              <a:t> - </a:t>
            </a:r>
            <a:r>
              <a:rPr lang="it-IT" sz="2000" dirty="0">
                <a:latin typeface="Book Antiqua" panose="02040602050305030304" pitchFamily="18" charset="0"/>
              </a:rPr>
              <a:t>NATURAL DISASTER RISK MANAGEMENT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University </a:t>
            </a:r>
            <a:r>
              <a:rPr lang="en-US" sz="2000" dirty="0">
                <a:latin typeface="Book Antiqua" panose="02040602050305030304" pitchFamily="18" charset="0"/>
              </a:rPr>
              <a:t>of Sarajevo (UNSA - CIS) </a:t>
            </a:r>
            <a:r>
              <a:rPr lang="en-US" sz="2000" dirty="0" smtClean="0">
                <a:latin typeface="Book Antiqua" panose="02040602050305030304" pitchFamily="18" charset="0"/>
              </a:rPr>
              <a:t>- </a:t>
            </a:r>
            <a:r>
              <a:rPr lang="it-IT" sz="2000" dirty="0">
                <a:latin typeface="Book Antiqua" panose="02040602050305030304" pitchFamily="18" charset="0"/>
              </a:rPr>
              <a:t>NATURAL DISASTERS RISK MANAGEMENT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University </a:t>
            </a:r>
            <a:r>
              <a:rPr lang="en-US" sz="2000" dirty="0">
                <a:latin typeface="Book Antiqua" panose="02040602050305030304" pitchFamily="18" charset="0"/>
              </a:rPr>
              <a:t>of Banja Luka (UBL) </a:t>
            </a:r>
            <a:r>
              <a:rPr lang="en-US" sz="2000" dirty="0" smtClean="0">
                <a:latin typeface="Book Antiqua" panose="02040602050305030304" pitchFamily="18" charset="0"/>
              </a:rPr>
              <a:t> - </a:t>
            </a:r>
            <a:r>
              <a:rPr lang="it-IT" sz="2000" dirty="0">
                <a:latin typeface="Book Antiqua" panose="02040602050305030304" pitchFamily="18" charset="0"/>
              </a:rPr>
              <a:t>NATURAL DISASTERS RISK MANAGEMENT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Technical </a:t>
            </a:r>
            <a:r>
              <a:rPr lang="en-US" sz="2000" dirty="0">
                <a:latin typeface="Book Antiqua" panose="02040602050305030304" pitchFamily="18" charset="0"/>
              </a:rPr>
              <a:t>College of Applied Sciences </a:t>
            </a:r>
            <a:r>
              <a:rPr lang="en-US" sz="2000" dirty="0" err="1">
                <a:latin typeface="Book Antiqua" panose="02040602050305030304" pitchFamily="18" charset="0"/>
              </a:rPr>
              <a:t>Urosevac</a:t>
            </a:r>
            <a:r>
              <a:rPr lang="en-US" sz="2000" dirty="0">
                <a:latin typeface="Book Antiqua" panose="02040602050305030304" pitchFamily="18" charset="0"/>
              </a:rPr>
              <a:t> - </a:t>
            </a:r>
            <a:r>
              <a:rPr lang="en-US" sz="2000" dirty="0" err="1">
                <a:latin typeface="Book Antiqua" panose="02040602050305030304" pitchFamily="18" charset="0"/>
              </a:rPr>
              <a:t>Leposavic</a:t>
            </a:r>
            <a:r>
              <a:rPr lang="en-US" sz="2000" dirty="0">
                <a:latin typeface="Book Antiqua" panose="02040602050305030304" pitchFamily="18" charset="0"/>
              </a:rPr>
              <a:t> (TCASU) </a:t>
            </a:r>
            <a:r>
              <a:rPr lang="en-US" sz="2000" dirty="0" smtClean="0">
                <a:latin typeface="Book Antiqua" panose="02040602050305030304" pitchFamily="18" charset="0"/>
              </a:rPr>
              <a:t>- </a:t>
            </a:r>
            <a:r>
              <a:rPr lang="en-US" sz="2000" dirty="0">
                <a:latin typeface="Book Antiqua" panose="02040602050305030304" pitchFamily="18" charset="0"/>
              </a:rPr>
              <a:t>RISK MANAGEMENT BY CATASTROPHIC EVENTS AND FIRE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University </a:t>
            </a:r>
            <a:r>
              <a:rPr lang="en-US" sz="2000" dirty="0">
                <a:latin typeface="Book Antiqua" panose="02040602050305030304" pitchFamily="18" charset="0"/>
              </a:rPr>
              <a:t>of Defense in Belgrade – Military academy (</a:t>
            </a:r>
            <a:r>
              <a:rPr lang="en-US" sz="2000" dirty="0" smtClean="0">
                <a:latin typeface="Book Antiqua" panose="02040602050305030304" pitchFamily="18" charset="0"/>
              </a:rPr>
              <a:t>UNID) - </a:t>
            </a:r>
            <a:r>
              <a:rPr lang="en-US" sz="2000" dirty="0">
                <a:latin typeface="Book Antiqua" panose="02040602050305030304" pitchFamily="18" charset="0"/>
              </a:rPr>
              <a:t>RISK MANAGEMENT IN CASE OF NATURAL CATASTROPHE </a:t>
            </a:r>
            <a:endParaRPr lang="bs-Latn-B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47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4"/>
          <a:srcRect l="34166" t="17391" r="35000" b="4052"/>
          <a:stretch/>
        </p:blipFill>
        <p:spPr>
          <a:xfrm>
            <a:off x="228600" y="938286"/>
            <a:ext cx="3962400" cy="56758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4343400" y="930370"/>
            <a:ext cx="4648200" cy="5158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tabLst>
                <a:tab pos="2867025" algn="l"/>
              </a:tabLst>
            </a:pPr>
            <a:r>
              <a:rPr lang="it-IT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Five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trainings </a:t>
            </a:r>
            <a:r>
              <a:rPr lang="it-IT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organised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by EU </a:t>
            </a:r>
            <a:r>
              <a:rPr lang="it-IT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project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partners</a:t>
            </a:r>
            <a:endParaRPr lang="it-IT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Book Antiqua" panose="02040602050305030304" pitchFamily="18" charset="0"/>
              </a:rPr>
              <a:t>Obuda</a:t>
            </a:r>
            <a:r>
              <a:rPr lang="en-US" sz="2000" dirty="0" smtClean="0">
                <a:latin typeface="Book Antiqua" panose="02040602050305030304" pitchFamily="18" charset="0"/>
              </a:rPr>
              <a:t> University, Budapest, 24-25 May 2017</a:t>
            </a: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it-IT" sz="2000" dirty="0" err="1" smtClean="0">
                <a:latin typeface="Book Antiqua" panose="02040602050305030304" pitchFamily="18" charset="0"/>
              </a:rPr>
              <a:t>Middlesex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it-IT" sz="2000" dirty="0" err="1" smtClean="0">
                <a:latin typeface="Book Antiqua" panose="02040602050305030304" pitchFamily="18" charset="0"/>
              </a:rPr>
              <a:t>University</a:t>
            </a:r>
            <a:r>
              <a:rPr lang="it-IT" sz="2000" dirty="0" smtClean="0">
                <a:latin typeface="Book Antiqua" panose="02040602050305030304" pitchFamily="18" charset="0"/>
              </a:rPr>
              <a:t>, </a:t>
            </a:r>
            <a:r>
              <a:rPr lang="it-IT" sz="2000" dirty="0" err="1" smtClean="0">
                <a:latin typeface="Book Antiqua" panose="02040602050305030304" pitchFamily="18" charset="0"/>
              </a:rPr>
              <a:t>London</a:t>
            </a:r>
            <a:r>
              <a:rPr lang="it-IT" sz="2000" dirty="0" smtClean="0">
                <a:latin typeface="Book Antiqua" panose="02040602050305030304" pitchFamily="18" charset="0"/>
              </a:rPr>
              <a:t>, 29-30 </a:t>
            </a:r>
            <a:r>
              <a:rPr lang="it-IT" sz="2000" dirty="0" err="1" smtClean="0">
                <a:latin typeface="Book Antiqua" panose="02040602050305030304" pitchFamily="18" charset="0"/>
              </a:rPr>
              <a:t>June</a:t>
            </a:r>
            <a:r>
              <a:rPr lang="it-IT" sz="2000" dirty="0" smtClean="0">
                <a:latin typeface="Book Antiqua" panose="02040602050305030304" pitchFamily="18" charset="0"/>
              </a:rPr>
              <a:t> 2017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Book Antiqua" panose="02040602050305030304" pitchFamily="18" charset="0"/>
              </a:rPr>
              <a:t>Technical University of Crete, Chania, 10-11 July 2017</a:t>
            </a: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it-IT" sz="2000" dirty="0" err="1" smtClean="0">
                <a:latin typeface="Book Antiqua" panose="02040602050305030304" pitchFamily="18" charset="0"/>
              </a:rPr>
              <a:t>University</a:t>
            </a:r>
            <a:r>
              <a:rPr lang="it-IT" sz="2000" dirty="0" smtClean="0">
                <a:latin typeface="Book Antiqua" panose="02040602050305030304" pitchFamily="18" charset="0"/>
              </a:rPr>
              <a:t> of Messina, Messina, 19-20 </a:t>
            </a:r>
            <a:r>
              <a:rPr lang="it-IT" sz="2000" dirty="0" err="1" smtClean="0">
                <a:latin typeface="Book Antiqua" panose="02040602050305030304" pitchFamily="18" charset="0"/>
              </a:rPr>
              <a:t>September</a:t>
            </a:r>
            <a:r>
              <a:rPr lang="it-IT" sz="2000" dirty="0" smtClean="0">
                <a:latin typeface="Book Antiqua" panose="02040602050305030304" pitchFamily="18" charset="0"/>
              </a:rPr>
              <a:t> 2017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indent="-355600">
              <a:spcAft>
                <a:spcPts val="600"/>
              </a:spcAft>
              <a:buFont typeface="+mj-lt"/>
              <a:buAutoNum type="arabicPeriod"/>
            </a:pPr>
            <a:r>
              <a:rPr lang="it-IT" sz="2000" dirty="0" err="1" smtClean="0">
                <a:latin typeface="Book Antiqua" panose="02040602050305030304" pitchFamily="18" charset="0"/>
              </a:rPr>
              <a:t>University</a:t>
            </a:r>
            <a:r>
              <a:rPr lang="it-IT" sz="2000" dirty="0" smtClean="0">
                <a:latin typeface="Book Antiqua" panose="02040602050305030304" pitchFamily="18" charset="0"/>
              </a:rPr>
              <a:t> of Natural </a:t>
            </a:r>
            <a:r>
              <a:rPr lang="it-IT" sz="2000" dirty="0" err="1" smtClean="0">
                <a:latin typeface="Book Antiqua" panose="02040602050305030304" pitchFamily="18" charset="0"/>
              </a:rPr>
              <a:t>Resources</a:t>
            </a:r>
            <a:r>
              <a:rPr lang="it-IT" sz="2000" dirty="0" smtClean="0">
                <a:latin typeface="Book Antiqua" panose="02040602050305030304" pitchFamily="18" charset="0"/>
              </a:rPr>
              <a:t> and Life </a:t>
            </a:r>
            <a:r>
              <a:rPr lang="it-IT" sz="2000" dirty="0" err="1" smtClean="0">
                <a:latin typeface="Book Antiqua" panose="02040602050305030304" pitchFamily="18" charset="0"/>
              </a:rPr>
              <a:t>Sciences</a:t>
            </a:r>
            <a:r>
              <a:rPr lang="it-IT" sz="2000" dirty="0" smtClean="0">
                <a:latin typeface="Book Antiqua" panose="02040602050305030304" pitchFamily="18" charset="0"/>
              </a:rPr>
              <a:t> (BOKU), Vienna,  15-16 </a:t>
            </a:r>
            <a:r>
              <a:rPr lang="it-IT" sz="2000" dirty="0" err="1" smtClean="0">
                <a:latin typeface="Book Antiqua" panose="02040602050305030304" pitchFamily="18" charset="0"/>
              </a:rPr>
              <a:t>November</a:t>
            </a:r>
            <a:r>
              <a:rPr lang="it-IT" sz="2000" dirty="0" smtClean="0">
                <a:latin typeface="Book Antiqua" panose="02040602050305030304" pitchFamily="18" charset="0"/>
              </a:rPr>
              <a:t> 2017</a:t>
            </a:r>
            <a:endParaRPr lang="en-US" sz="20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0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9" y="885873"/>
            <a:ext cx="4635157" cy="2764885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1126" y="3682603"/>
            <a:ext cx="4592874" cy="2906964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639706" y="1001298"/>
            <a:ext cx="4199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867025" algn="l"/>
              </a:tabLst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Statistics of trained academic staff from the WB HEIs</a:t>
            </a:r>
            <a:endParaRPr lang="it-IT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37064" y="3843423"/>
            <a:ext cx="41701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During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the trainings, 87 teaching staff were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trained: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UNI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30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KPA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9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UPKM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12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UNSA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11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UBL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7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TCASU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–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6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UNID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- 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12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27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" descr="Descrizione: http://www.unime.it/sites/default/files/ingegnerian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73"/>
            <a:ext cx="914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047750" y="3321047"/>
            <a:ext cx="7048500" cy="749300"/>
          </a:xfrm>
        </p:spPr>
        <p:txBody>
          <a:bodyPr>
            <a:normAutofit fontScale="90000"/>
          </a:bodyPr>
          <a:lstStyle/>
          <a:p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Thank</a:t>
            </a:r>
            <a:r>
              <a:rPr lang="it-IT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you</a:t>
            </a:r>
            <a:r>
              <a:rPr lang="it-IT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for </a:t>
            </a:r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your</a:t>
            </a:r>
            <a:r>
              <a:rPr lang="it-IT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attention</a:t>
            </a:r>
            <a:endParaRPr lang="bs-Latn-BA" b="1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685</Words>
  <Application>Microsoft Office PowerPoint</Application>
  <PresentationFormat>Presentazione su schermo (4:3)</PresentationFormat>
  <Paragraphs>122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Calibri</vt:lpstr>
      <vt:lpstr>Times New Roman</vt:lpstr>
      <vt:lpstr>Office Theme</vt:lpstr>
      <vt:lpstr>Development of master curricula for natural disasters risk management in Western Balkan countries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Giuseppe</cp:lastModifiedBy>
  <cp:revision>55</cp:revision>
  <dcterms:created xsi:type="dcterms:W3CDTF">2006-08-16T00:00:00Z</dcterms:created>
  <dcterms:modified xsi:type="dcterms:W3CDTF">2018-03-08T06:31:20Z</dcterms:modified>
</cp:coreProperties>
</file>